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564" r:id="rId4"/>
  </p:sldMasterIdLst>
  <p:notesMasterIdLst>
    <p:notesMasterId r:id="rId10"/>
  </p:notesMasterIdLst>
  <p:handoutMasterIdLst>
    <p:handoutMasterId r:id="rId11"/>
  </p:handoutMasterIdLst>
  <p:sldIdLst>
    <p:sldId id="435" r:id="rId5"/>
    <p:sldId id="437" r:id="rId6"/>
    <p:sldId id="438" r:id="rId7"/>
    <p:sldId id="436" r:id="rId8"/>
    <p:sldId id="439" r:id="rId9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Calibri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ark Smith" initials="MCS" lastIdx="18" clrIdx="0"/>
  <p:cmAuthor id="1" name="Microsoft Office User" initials="Office" lastIdx="1" clrIdx="1">
    <p:extLst/>
  </p:cmAuthor>
  <p:cmAuthor id="2" name="MarkT" initials="Office" lastIdx="1" clrIdx="2">
    <p:extLst/>
  </p:cmAuthor>
  <p:cmAuthor id="3" name="MarkT" initials="Office [2]" lastIdx="1" clrIdx="3">
    <p:extLst/>
  </p:cmAuthor>
  <p:cmAuthor id="4" name="MarkT" initials="Office [3]" lastIdx="1" clrIdx="4">
    <p:extLst/>
  </p:cmAuthor>
  <p:cmAuthor id="5" name="MarkT" initials="Office [4]" lastIdx="1" clrIdx="5">
    <p:extLst/>
  </p:cmAuthor>
  <p:cmAuthor id="6" name="MarkT" initials="Office [5]" lastIdx="1" clrIdx="6">
    <p:extLst/>
  </p:cmAuthor>
  <p:cmAuthor id="7" name="MarkT" initials="Office [6]" lastIdx="1" clrIdx="7">
    <p:extLst/>
  </p:cmAuthor>
  <p:cmAuthor id="8" name="MarkT" initials="Office [7]" lastIdx="1" clrIdx="8">
    <p:extLst/>
  </p:cmAuthor>
  <p:cmAuthor id="9" name="MarkT" initials="Office [8]" lastIdx="1" clrIdx="9">
    <p:extLst/>
  </p:cmAuthor>
  <p:cmAuthor id="10" name="MarkT" initials="Office [9]" lastIdx="1" clrIdx="10">
    <p:extLst/>
  </p:cmAuthor>
  <p:cmAuthor id="11" name="MarkT" initials="Office [10]" lastIdx="1" clrIdx="11">
    <p:extLst/>
  </p:cmAuthor>
  <p:cmAuthor id="12" name="MarkT" initials="Office [11]" lastIdx="1" clrIdx="12">
    <p:extLst/>
  </p:cmAuthor>
  <p:cmAuthor id="13" name="MarkT" initials="Office [12]" lastIdx="1" clrIdx="13">
    <p:extLst/>
  </p:cmAuthor>
  <p:cmAuthor id="14" name="MarkT" initials="Office [13]" lastIdx="1" clrIdx="14">
    <p:extLst/>
  </p:cmAuthor>
  <p:cmAuthor id="15" name="MarkT" initials="Office [14]" lastIdx="1" clrIdx="15">
    <p:extLst/>
  </p:cmAuthor>
  <p:cmAuthor id="16" name="MarkT" initials="Office [15]" lastIdx="1" clrIdx="16">
    <p:extLst/>
  </p:cmAuthor>
  <p:cmAuthor id="17" name="MarkT" initials="Office [16]" lastIdx="1" clrIdx="17">
    <p:extLst/>
  </p:cmAuthor>
  <p:cmAuthor id="18" name="MarkT" initials="Office [17]" lastIdx="1" clrIdx="18">
    <p:extLst/>
  </p:cmAuthor>
  <p:cmAuthor id="19" name="MarkT" initials="Office [18]" lastIdx="1" clrIdx="19">
    <p:extLst/>
  </p:cmAuthor>
  <p:cmAuthor id="20" name="MarkT" initials="Office [19]" lastIdx="1" clrIdx="20">
    <p:extLst/>
  </p:cmAuthor>
  <p:cmAuthor id="21" name="MarkT" initials="Office [20]" lastIdx="1" clrIdx="21">
    <p:extLst/>
  </p:cmAuthor>
  <p:cmAuthor id="22" name="MarkT" initials="Office [21]" lastIdx="1" clrIdx="22">
    <p:extLst/>
  </p:cmAuthor>
  <p:cmAuthor id="23" name="MarkT" initials="Office [22]" lastIdx="1" clrIdx="23">
    <p:extLst/>
  </p:cmAuthor>
  <p:cmAuthor id="24" name="MarkT" initials="Office [23]" lastIdx="1" clrIdx="24">
    <p:extLst/>
  </p:cmAuthor>
  <p:cmAuthor id="25" name="MarkT" initials="Office [24]" lastIdx="1" clrIdx="25">
    <p:extLst/>
  </p:cmAuthor>
  <p:cmAuthor id="26" name="MarkT" initials="Office [25]" lastIdx="1" clrIdx="26">
    <p:extLst/>
  </p:cmAuthor>
  <p:cmAuthor id="27" name="MarkT" initials="Office [26]" lastIdx="1" clrIdx="27">
    <p:extLst/>
  </p:cmAuthor>
  <p:cmAuthor id="28" name="MarkT" initials="Office [27]" lastIdx="1" clrIdx="28">
    <p:extLst/>
  </p:cmAuthor>
  <p:cmAuthor id="29" name="MarkT" initials="Office [28]" lastIdx="1" clrIdx="29">
    <p:extLst/>
  </p:cmAuthor>
  <p:cmAuthor id="30" name="MarkT" initials="Office [29]" lastIdx="1" clrIdx="30">
    <p:extLst/>
  </p:cmAuthor>
  <p:cmAuthor id="31" name="MarkT" initials="Office [30]" lastIdx="1" clrIdx="31">
    <p:extLst/>
  </p:cmAuthor>
  <p:cmAuthor id="32" name="MarkT" initials="Office [31]" lastIdx="1" clrIdx="32">
    <p:extLst/>
  </p:cmAuthor>
  <p:cmAuthor id="33" name="MarkT" initials="Office [32]" lastIdx="1" clrIdx="33">
    <p:extLst/>
  </p:cmAuthor>
  <p:cmAuthor id="34" name="MarkT" initials="Office [33]" lastIdx="1" clrIdx="34">
    <p:extLst/>
  </p:cmAuthor>
  <p:cmAuthor id="35" name="MarkT" initials="Office [34]" lastIdx="1" clrIdx="35">
    <p:extLst/>
  </p:cmAuthor>
  <p:cmAuthor id="36" name="MarkT" initials="Office [35]" lastIdx="1" clrIdx="36">
    <p:extLst/>
  </p:cmAuthor>
  <p:cmAuthor id="37" name="MarkT" initials="Office [36]" lastIdx="2" clrIdx="37">
    <p:extLst/>
  </p:cmAuthor>
  <p:cmAuthor id="38" name="MarkT" initials="Office [37]" lastIdx="1" clrIdx="38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clrMru>
    <a:srgbClr val="30245B"/>
    <a:srgbClr val="A63AB7"/>
    <a:srgbClr val="651462"/>
    <a:srgbClr val="D2570F"/>
    <a:srgbClr val="FFFF00"/>
    <a:srgbClr val="FF841D"/>
    <a:srgbClr val="FFCC66"/>
    <a:srgbClr val="3C90D1"/>
    <a:srgbClr val="3B85BD"/>
    <a:srgbClr val="66B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4"/>
    <p:restoredTop sz="81672" autoAdjust="0"/>
  </p:normalViewPr>
  <p:slideViewPr>
    <p:cSldViewPr snapToGrid="0" snapToObjects="1">
      <p:cViewPr varScale="1">
        <p:scale>
          <a:sx n="118" d="100"/>
          <a:sy n="118" d="100"/>
        </p:scale>
        <p:origin x="208" y="24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 smtClean="0"/>
              <a:t>XAM101 – Intro to Mobile Development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en-US" dirty="0" smtClean="0"/>
              <a:t>Xamarin University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 smtClean="0"/>
              <a:t>Copyright © 2014 Xamarin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6C5FA-3D93-164B-9593-E760200B60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88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g>
</file>

<file path=ppt/media/image11.jp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256112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3895838"/>
            <a:ext cx="6096000" cy="506077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6370792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255588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&gt; Introductions.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40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 intermediate training</a:t>
            </a:r>
            <a:r>
              <a:rPr lang="en-US" baseline="0" dirty="0" smtClean="0"/>
              <a:t> track which is intended to guide experienced Xamarin developers in improving their existing applications. Ideally we'd work directly on your apps, but that's difficult to do with such a varied group that likely has vastly different application types and platform requirements.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So, we will be using a set of existing applications over the course of the next two days to demonstrate specific techniques to:</a:t>
            </a:r>
          </a:p>
          <a:p>
            <a:endParaRPr lang="en-US" baseline="0" dirty="0" smtClean="0"/>
          </a:p>
          <a:p>
            <a:r>
              <a:rPr lang="en-US" baseline="0" dirty="0" smtClean="0"/>
              <a:t>&gt; Improve our app's responsiveness and keep our UI reactive to user input. </a:t>
            </a:r>
          </a:p>
          <a:p>
            <a:r>
              <a:rPr lang="en-US" baseline="0" dirty="0" smtClean="0"/>
              <a:t>&gt; Look at specific techniques for isolating shared code and connecting it into our platform-specific projects.</a:t>
            </a:r>
          </a:p>
          <a:p>
            <a:r>
              <a:rPr lang="en-US" baseline="0" dirty="0" smtClean="0"/>
              <a:t>&gt; Provide better testing, both of our logic but also of the UI itself through automated UI testing and </a:t>
            </a:r>
            <a:r>
              <a:rPr lang="en-US" baseline="0" dirty="0" err="1" smtClean="0"/>
              <a:t>Xamarin.UITest</a:t>
            </a:r>
            <a:endParaRPr lang="en-US" baseline="0" dirty="0" smtClean="0"/>
          </a:p>
          <a:p>
            <a:r>
              <a:rPr lang="en-US" baseline="0" dirty="0" smtClean="0"/>
              <a:t>&gt; Securing our application's local and networked data.</a:t>
            </a:r>
          </a:p>
          <a:p>
            <a:r>
              <a:rPr lang="en-US" baseline="0" dirty="0" smtClean="0"/>
              <a:t>&gt; Monitoring how our application runs out in the world using </a:t>
            </a:r>
            <a:r>
              <a:rPr lang="en-US" baseline="0" dirty="0" err="1" smtClean="0"/>
              <a:t>Xamarin.Insights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545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255588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specific agenda</a:t>
            </a:r>
            <a:r>
              <a:rPr lang="en-US" baseline="0" dirty="0" smtClean="0"/>
              <a:t> looks like this:</a:t>
            </a:r>
            <a:endParaRPr lang="en-US" dirty="0" smtClean="0"/>
          </a:p>
          <a:p>
            <a:r>
              <a:rPr lang="en-US" dirty="0" smtClean="0"/>
              <a:t>&gt; </a:t>
            </a:r>
            <a:r>
              <a:rPr lang="en-US" dirty="0" smtClean="0"/>
              <a:t>Cover agenda for next</a:t>
            </a:r>
            <a:r>
              <a:rPr lang="en-US" baseline="0" dirty="0" smtClean="0"/>
              <a:t> two </a:t>
            </a:r>
            <a:r>
              <a:rPr lang="en-US" baseline="0" dirty="0" smtClean="0"/>
              <a:t>days</a:t>
            </a:r>
          </a:p>
          <a:p>
            <a:r>
              <a:rPr lang="en-US" baseline="0" dirty="0" smtClean="0"/>
              <a:t>&gt; Questions?</a:t>
            </a:r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20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Let's start with one of the most important reliability </a:t>
            </a:r>
            <a:r>
              <a:rPr lang="en-US" smtClean="0"/>
              <a:t>aspects – keeping our app responsive.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43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Relationship Id="rId3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90701" y="4647385"/>
            <a:ext cx="1504964" cy="2028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72063"/>
            <a:ext cx="9155430" cy="93132"/>
          </a:xfrm>
          <a:prstGeom prst="rect">
            <a:avLst/>
          </a:prstGeom>
        </p:spPr>
      </p:pic>
      <p:sp>
        <p:nvSpPr>
          <p:cNvPr id="5" name="Title 11"/>
          <p:cNvSpPr>
            <a:spLocks noGrp="1"/>
          </p:cNvSpPr>
          <p:nvPr>
            <p:ph type="title"/>
          </p:nvPr>
        </p:nvSpPr>
        <p:spPr>
          <a:xfrm>
            <a:off x="714584" y="1757189"/>
            <a:ext cx="7726261" cy="1318461"/>
          </a:xfrm>
        </p:spPr>
        <p:txBody>
          <a:bodyPr/>
          <a:lstStyle>
            <a:lvl1pPr algn="l">
              <a:defRPr sz="3600">
                <a:solidFill>
                  <a:srgbClr val="FFFFFF"/>
                </a:solidFill>
                <a:latin typeface="Segoe UI Light"/>
                <a:cs typeface="Segoe UI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6" name="Picture 16"/>
          <p:cNvPicPr>
            <a:picLocks noChangeAspect="1"/>
          </p:cNvPicPr>
          <p:nvPr userDrawn="1"/>
        </p:nvPicPr>
        <p:blipFill>
          <a:blip r:embed="rId4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81863" y="157163"/>
            <a:ext cx="163830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855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3"/>
          <p:cNvSpPr>
            <a:spLocks noGrp="1"/>
          </p:cNvSpPr>
          <p:nvPr>
            <p:ph sz="quarter" idx="10"/>
          </p:nvPr>
        </p:nvSpPr>
        <p:spPr>
          <a:xfrm>
            <a:off x="457200" y="1209791"/>
            <a:ext cx="4389649" cy="3200400"/>
          </a:xfrm>
        </p:spPr>
        <p:txBody>
          <a:bodyPr/>
          <a:lstStyle>
            <a:lvl1pPr eaLnBrk="1" hangingPunct="1">
              <a:spcBef>
                <a:spcPct val="20000"/>
              </a:spcBef>
              <a:buFont typeface="Wingdings" charset="0"/>
              <a:buNone/>
              <a:defRPr sz="2000" baseline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pic>
        <p:nvPicPr>
          <p:cNvPr id="5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81863" y="157163"/>
            <a:ext cx="163830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53998"/>
            <a:ext cx="6542808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72063"/>
            <a:ext cx="9155430" cy="9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9390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ContentWith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13"/>
          <p:cNvSpPr>
            <a:spLocks noGrp="1"/>
          </p:cNvSpPr>
          <p:nvPr>
            <p:ph sz="quarter" idx="10"/>
          </p:nvPr>
        </p:nvSpPr>
        <p:spPr>
          <a:xfrm>
            <a:off x="457200" y="1209791"/>
            <a:ext cx="4389649" cy="3200400"/>
          </a:xfrm>
        </p:spPr>
        <p:txBody>
          <a:bodyPr/>
          <a:lstStyle>
            <a:lvl1pPr marL="0" indent="0" eaLnBrk="1" hangingPunct="1">
              <a:spcBef>
                <a:spcPct val="20000"/>
              </a:spcBef>
              <a:buFont typeface="Wingdings" charset="0"/>
              <a:buNone/>
              <a:defRPr sz="2000" baseline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 bwMode="auto">
          <a:xfrm>
            <a:off x="4846849" y="1"/>
            <a:ext cx="4299505" cy="5143500"/>
          </a:xfrm>
          <a:custGeom>
            <a:avLst/>
            <a:gdLst>
              <a:gd name="connsiteX0" fmla="*/ 0 w 3886200"/>
              <a:gd name="connsiteY0" fmla="*/ 5143499 h 5143499"/>
              <a:gd name="connsiteX1" fmla="*/ 971550 w 3886200"/>
              <a:gd name="connsiteY1" fmla="*/ 0 h 5143499"/>
              <a:gd name="connsiteX2" fmla="*/ 3886200 w 3886200"/>
              <a:gd name="connsiteY2" fmla="*/ 0 h 5143499"/>
              <a:gd name="connsiteX3" fmla="*/ 2914650 w 3886200"/>
              <a:gd name="connsiteY3" fmla="*/ 5143499 h 5143499"/>
              <a:gd name="connsiteX4" fmla="*/ 0 w 3886200"/>
              <a:gd name="connsiteY4" fmla="*/ 5143499 h 5143499"/>
              <a:gd name="connsiteX0" fmla="*/ 0 w 3896346"/>
              <a:gd name="connsiteY0" fmla="*/ 5143499 h 5151291"/>
              <a:gd name="connsiteX1" fmla="*/ 971550 w 3896346"/>
              <a:gd name="connsiteY1" fmla="*/ 0 h 5151291"/>
              <a:gd name="connsiteX2" fmla="*/ 3886200 w 3896346"/>
              <a:gd name="connsiteY2" fmla="*/ 0 h 5151291"/>
              <a:gd name="connsiteX3" fmla="*/ 3896346 w 3896346"/>
              <a:gd name="connsiteY3" fmla="*/ 5151291 h 5151291"/>
              <a:gd name="connsiteX4" fmla="*/ 0 w 3896346"/>
              <a:gd name="connsiteY4" fmla="*/ 5143499 h 5151291"/>
              <a:gd name="connsiteX0" fmla="*/ 0 w 3888554"/>
              <a:gd name="connsiteY0" fmla="*/ 5143499 h 5143499"/>
              <a:gd name="connsiteX1" fmla="*/ 971550 w 3888554"/>
              <a:gd name="connsiteY1" fmla="*/ 0 h 5143499"/>
              <a:gd name="connsiteX2" fmla="*/ 3886200 w 3888554"/>
              <a:gd name="connsiteY2" fmla="*/ 0 h 5143499"/>
              <a:gd name="connsiteX3" fmla="*/ 3888554 w 3888554"/>
              <a:gd name="connsiteY3" fmla="*/ 5120125 h 5143499"/>
              <a:gd name="connsiteX4" fmla="*/ 0 w 3888554"/>
              <a:gd name="connsiteY4" fmla="*/ 5143499 h 5143499"/>
              <a:gd name="connsiteX0" fmla="*/ 0 w 3888554"/>
              <a:gd name="connsiteY0" fmla="*/ 5143499 h 5143500"/>
              <a:gd name="connsiteX1" fmla="*/ 971550 w 3888554"/>
              <a:gd name="connsiteY1" fmla="*/ 0 h 5143500"/>
              <a:gd name="connsiteX2" fmla="*/ 3886200 w 3888554"/>
              <a:gd name="connsiteY2" fmla="*/ 0 h 5143500"/>
              <a:gd name="connsiteX3" fmla="*/ 3888554 w 3888554"/>
              <a:gd name="connsiteY3" fmla="*/ 5143500 h 5143500"/>
              <a:gd name="connsiteX4" fmla="*/ 0 w 3888554"/>
              <a:gd name="connsiteY4" fmla="*/ 5143499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88554" h="5143500">
                <a:moveTo>
                  <a:pt x="0" y="5143499"/>
                </a:moveTo>
                <a:lnTo>
                  <a:pt x="971550" y="0"/>
                </a:lnTo>
                <a:lnTo>
                  <a:pt x="3886200" y="0"/>
                </a:lnTo>
                <a:cubicBezTo>
                  <a:pt x="3886985" y="1706708"/>
                  <a:pt x="3887769" y="3436792"/>
                  <a:pt x="3888554" y="5143500"/>
                </a:cubicBezTo>
                <a:lnTo>
                  <a:pt x="0" y="51434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marL="0" indent="0" algn="ctr">
              <a:buNone/>
              <a:defRPr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Picture Goes Here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53998"/>
            <a:ext cx="6542808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2543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3998"/>
            <a:ext cx="6542808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13"/>
          <p:cNvSpPr>
            <a:spLocks noGrp="1"/>
          </p:cNvSpPr>
          <p:nvPr>
            <p:ph sz="quarter" idx="10"/>
          </p:nvPr>
        </p:nvSpPr>
        <p:spPr>
          <a:xfrm>
            <a:off x="4203089" y="1209791"/>
            <a:ext cx="4389120" cy="3200400"/>
          </a:xfrm>
        </p:spPr>
        <p:txBody>
          <a:bodyPr/>
          <a:lstStyle>
            <a:lvl1pPr eaLnBrk="1" hangingPunct="1">
              <a:spcBef>
                <a:spcPct val="20000"/>
              </a:spcBef>
              <a:buFont typeface="Wingdings" charset="0"/>
              <a:buNone/>
              <a:defRPr sz="2000" baseline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pic>
        <p:nvPicPr>
          <p:cNvPr id="5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81863" y="157163"/>
            <a:ext cx="163830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72063"/>
            <a:ext cx="9155430" cy="9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852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81863" y="157163"/>
            <a:ext cx="163830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9790"/>
            <a:ext cx="8229600" cy="349639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53998"/>
            <a:ext cx="82296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72063"/>
            <a:ext cx="9155430" cy="9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7008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81863" y="157163"/>
            <a:ext cx="163830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57200" y="1209791"/>
            <a:ext cx="8229600" cy="113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53998"/>
            <a:ext cx="8229600" cy="857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72063"/>
            <a:ext cx="9155430" cy="9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425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ing">
    <p:bg>
      <p:bgPr>
        <a:gradFill>
          <a:gsLst>
            <a:gs pos="100000">
              <a:schemeClr val="accent1">
                <a:lumMod val="75000"/>
              </a:schemeClr>
            </a:gs>
            <a:gs pos="85000">
              <a:schemeClr val="accent1">
                <a:lumMod val="5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 rot="16200000">
            <a:off x="6935223" y="-863981"/>
            <a:ext cx="1738927" cy="3016433"/>
            <a:chOff x="950060" y="449430"/>
            <a:chExt cx="1738927" cy="3016433"/>
          </a:xfrm>
        </p:grpSpPr>
        <p:sp>
          <p:nvSpPr>
            <p:cNvPr id="7" name="Rectangle 6"/>
            <p:cNvSpPr/>
            <p:nvPr userDrawn="1"/>
          </p:nvSpPr>
          <p:spPr>
            <a:xfrm>
              <a:off x="2149719" y="2883935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177075" y="3155028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544033" y="2928372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1882043" y="3155028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2186844" y="2958184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958244" y="2735436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2001225" y="3080780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1665167" y="2735440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1776540" y="2801852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2528769" y="2286054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474063" y="221962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2298213" y="229387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2165351" y="224158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1878135" y="2271898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2505321" y="2481436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2005133" y="2059399"/>
              <a:ext cx="160218" cy="148499"/>
            </a:xfrm>
            <a:prstGeom prst="rect">
              <a:avLst/>
            </a:prstGeom>
            <a:solidFill>
              <a:srgbClr val="F9F9F9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2298213" y="2059399"/>
              <a:ext cx="160218" cy="148499"/>
            </a:xfrm>
            <a:prstGeom prst="rect">
              <a:avLst/>
            </a:prstGeom>
            <a:solidFill>
              <a:srgbClr val="F9F9F9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 userDrawn="1"/>
          </p:nvSpPr>
          <p:spPr>
            <a:xfrm>
              <a:off x="1569423" y="2379830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1721825" y="2528328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 userDrawn="1"/>
          </p:nvSpPr>
          <p:spPr>
            <a:xfrm>
              <a:off x="1973876" y="2520515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2229828" y="2457987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1389675" y="1816610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1309566" y="188747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 userDrawn="1"/>
          </p:nvSpPr>
          <p:spPr>
            <a:xfrm>
              <a:off x="1563573" y="188747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 userDrawn="1"/>
          </p:nvSpPr>
          <p:spPr>
            <a:xfrm>
              <a:off x="1544033" y="1620264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 userDrawn="1"/>
          </p:nvSpPr>
          <p:spPr>
            <a:xfrm>
              <a:off x="1612414" y="169451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 userDrawn="1"/>
          </p:nvSpPr>
          <p:spPr>
            <a:xfrm>
              <a:off x="1897675" y="169451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2077426" y="1843011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 userDrawn="1"/>
          </p:nvSpPr>
          <p:spPr>
            <a:xfrm>
              <a:off x="2319710" y="1843011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 userDrawn="1"/>
          </p:nvSpPr>
          <p:spPr>
            <a:xfrm>
              <a:off x="1237272" y="1656391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 userDrawn="1"/>
          </p:nvSpPr>
          <p:spPr>
            <a:xfrm>
              <a:off x="950060" y="166811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 userDrawn="1"/>
          </p:nvSpPr>
          <p:spPr>
            <a:xfrm>
              <a:off x="961784" y="1096644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 userDrawn="1"/>
          </p:nvSpPr>
          <p:spPr>
            <a:xfrm>
              <a:off x="1122002" y="1259299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1397490" y="1256867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 userDrawn="1"/>
          </p:nvSpPr>
          <p:spPr>
            <a:xfrm>
              <a:off x="1077054" y="1466374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 userDrawn="1"/>
          </p:nvSpPr>
          <p:spPr>
            <a:xfrm>
              <a:off x="1188429" y="1542107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 userDrawn="1"/>
          </p:nvSpPr>
          <p:spPr>
            <a:xfrm>
              <a:off x="1333013" y="146785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 userDrawn="1"/>
          </p:nvSpPr>
          <p:spPr>
            <a:xfrm>
              <a:off x="1672983" y="103898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1631955" y="122803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1889852" y="956916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 userDrawn="1"/>
          </p:nvSpPr>
          <p:spPr>
            <a:xfrm>
              <a:off x="1565515" y="99990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 userDrawn="1"/>
          </p:nvSpPr>
          <p:spPr>
            <a:xfrm>
              <a:off x="1936758" y="1036554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 userDrawn="1"/>
          </p:nvSpPr>
          <p:spPr>
            <a:xfrm>
              <a:off x="1921116" y="122803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 userDrawn="1"/>
          </p:nvSpPr>
          <p:spPr>
            <a:xfrm>
              <a:off x="1270498" y="1022396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 userDrawn="1"/>
          </p:nvSpPr>
          <p:spPr>
            <a:xfrm>
              <a:off x="1336921" y="169451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 userDrawn="1"/>
          </p:nvSpPr>
          <p:spPr>
            <a:xfrm>
              <a:off x="1452196" y="59792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 userDrawn="1"/>
          </p:nvSpPr>
          <p:spPr>
            <a:xfrm>
              <a:off x="1409214" y="79912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 userDrawn="1"/>
          </p:nvSpPr>
          <p:spPr>
            <a:xfrm>
              <a:off x="1729634" y="59792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 userDrawn="1"/>
          </p:nvSpPr>
          <p:spPr>
            <a:xfrm>
              <a:off x="1692530" y="79912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 userDrawn="1"/>
          </p:nvSpPr>
          <p:spPr>
            <a:xfrm>
              <a:off x="1309566" y="44943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 userDrawn="1"/>
          </p:nvSpPr>
          <p:spPr>
            <a:xfrm>
              <a:off x="1516673" y="87337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 userDrawn="1"/>
          </p:nvSpPr>
          <p:spPr>
            <a:xfrm>
              <a:off x="2378322" y="3317364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 userDrawn="1"/>
          </p:nvSpPr>
          <p:spPr>
            <a:xfrm>
              <a:off x="2378322" y="2949992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 userDrawn="1"/>
          </p:nvSpPr>
          <p:spPr>
            <a:xfrm>
              <a:off x="2239601" y="3236556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 userDrawn="1"/>
          </p:nvSpPr>
          <p:spPr>
            <a:xfrm>
              <a:off x="2390046" y="1984495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 userDrawn="1"/>
          </p:nvSpPr>
          <p:spPr>
            <a:xfrm>
              <a:off x="2016857" y="1221494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 userDrawn="1"/>
          </p:nvSpPr>
          <p:spPr>
            <a:xfrm>
              <a:off x="2355520" y="2779874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 userDrawn="1"/>
          </p:nvSpPr>
          <p:spPr>
            <a:xfrm>
              <a:off x="2355520" y="2532236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pic>
        <p:nvPicPr>
          <p:cNvPr id="70" name="Picture 69" descr="univeristy logo_white_horizont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734" y="4095749"/>
            <a:ext cx="2072816" cy="646231"/>
          </a:xfrm>
          <a:prstGeom prst="rect">
            <a:avLst/>
          </a:prstGeom>
        </p:spPr>
      </p:pic>
      <p:sp>
        <p:nvSpPr>
          <p:cNvPr id="72" name="Title 1"/>
          <p:cNvSpPr>
            <a:spLocks noGrp="1"/>
          </p:cNvSpPr>
          <p:nvPr>
            <p:ph type="title"/>
          </p:nvPr>
        </p:nvSpPr>
        <p:spPr>
          <a:xfrm>
            <a:off x="455246" y="2012231"/>
            <a:ext cx="8233509" cy="1119039"/>
          </a:xfrm>
        </p:spPr>
        <p:txBody>
          <a:bodyPr/>
          <a:lstStyle>
            <a:lvl1pPr algn="ctr">
              <a:defRPr sz="4000" b="0">
                <a:solidFill>
                  <a:srgbClr val="FFFFFF"/>
                </a:solidFill>
                <a:latin typeface="+mj-lt"/>
                <a:cs typeface="Segoe UI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77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xercise">
    <p:bg>
      <p:bgPr>
        <a:gradFill>
          <a:gsLst>
            <a:gs pos="100000">
              <a:srgbClr val="7030A0"/>
            </a:gs>
            <a:gs pos="84000">
              <a:srgbClr val="65146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455245" y="2999651"/>
            <a:ext cx="8233509" cy="731116"/>
          </a:xfrm>
        </p:spPr>
        <p:txBody>
          <a:bodyPr/>
          <a:lstStyle>
            <a:lvl1pPr marL="0" indent="0" algn="ctr">
              <a:buNone/>
              <a:defRPr sz="2000">
                <a:solidFill>
                  <a:srgbClr val="FFFFFF"/>
                </a:solidFill>
                <a:latin typeface="+mj-lt"/>
                <a:cs typeface="Segoe UI Ligh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55246" y="1747672"/>
            <a:ext cx="8233509" cy="1119039"/>
          </a:xfrm>
        </p:spPr>
        <p:txBody>
          <a:bodyPr/>
          <a:lstStyle>
            <a:lvl1pPr algn="ctr">
              <a:defRPr sz="4000" b="0">
                <a:solidFill>
                  <a:srgbClr val="FFFFFF"/>
                </a:solidFill>
                <a:latin typeface="+mj-lt"/>
                <a:cs typeface="Segoe UI Ligh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4" name="Picture 13" descr="univeristy logo_white_horizontal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734" y="4095749"/>
            <a:ext cx="2072816" cy="646231"/>
          </a:xfrm>
          <a:prstGeom prst="rect">
            <a:avLst/>
          </a:prstGeom>
        </p:spPr>
      </p:pic>
      <p:grpSp>
        <p:nvGrpSpPr>
          <p:cNvPr id="7" name="Group 6"/>
          <p:cNvGrpSpPr/>
          <p:nvPr userDrawn="1"/>
        </p:nvGrpSpPr>
        <p:grpSpPr>
          <a:xfrm rot="16200000">
            <a:off x="6935223" y="-863981"/>
            <a:ext cx="1738927" cy="3016433"/>
            <a:chOff x="950060" y="449430"/>
            <a:chExt cx="1738927" cy="3016433"/>
          </a:xfrm>
        </p:grpSpPr>
        <p:sp>
          <p:nvSpPr>
            <p:cNvPr id="11" name="Rectangle 10"/>
            <p:cNvSpPr/>
            <p:nvPr userDrawn="1"/>
          </p:nvSpPr>
          <p:spPr>
            <a:xfrm>
              <a:off x="2149719" y="2883935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2177075" y="3155028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1544033" y="2928372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1882043" y="3155028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2186844" y="2958184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958244" y="2735436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2001225" y="3080780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 userDrawn="1"/>
          </p:nvSpPr>
          <p:spPr>
            <a:xfrm>
              <a:off x="1665167" y="2735440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1776540" y="2801852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 userDrawn="1"/>
          </p:nvSpPr>
          <p:spPr>
            <a:xfrm>
              <a:off x="2528769" y="2286054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 userDrawn="1"/>
          </p:nvSpPr>
          <p:spPr>
            <a:xfrm>
              <a:off x="2474063" y="221962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 userDrawn="1"/>
          </p:nvSpPr>
          <p:spPr>
            <a:xfrm>
              <a:off x="2298213" y="229387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 userDrawn="1"/>
          </p:nvSpPr>
          <p:spPr>
            <a:xfrm>
              <a:off x="2165351" y="224158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 userDrawn="1"/>
          </p:nvSpPr>
          <p:spPr>
            <a:xfrm>
              <a:off x="1878135" y="2271898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 userDrawn="1"/>
          </p:nvSpPr>
          <p:spPr>
            <a:xfrm>
              <a:off x="2505321" y="2481436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 userDrawn="1"/>
          </p:nvSpPr>
          <p:spPr>
            <a:xfrm>
              <a:off x="2005133" y="2059399"/>
              <a:ext cx="160218" cy="148499"/>
            </a:xfrm>
            <a:prstGeom prst="rect">
              <a:avLst/>
            </a:prstGeom>
            <a:solidFill>
              <a:srgbClr val="F9F9F9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 userDrawn="1"/>
          </p:nvSpPr>
          <p:spPr>
            <a:xfrm>
              <a:off x="2298213" y="2059399"/>
              <a:ext cx="160218" cy="148499"/>
            </a:xfrm>
            <a:prstGeom prst="rect">
              <a:avLst/>
            </a:prstGeom>
            <a:solidFill>
              <a:srgbClr val="F9F9F9">
                <a:alpha val="4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1569423" y="2379830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 userDrawn="1"/>
          </p:nvSpPr>
          <p:spPr>
            <a:xfrm>
              <a:off x="1721825" y="2528328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 userDrawn="1"/>
          </p:nvSpPr>
          <p:spPr>
            <a:xfrm>
              <a:off x="1973876" y="2520515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2229828" y="2457987"/>
              <a:ext cx="160218" cy="148499"/>
            </a:xfrm>
            <a:prstGeom prst="rect">
              <a:avLst/>
            </a:prstGeom>
            <a:solidFill>
              <a:srgbClr val="F9F9F9">
                <a:alpha val="44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 userDrawn="1"/>
          </p:nvSpPr>
          <p:spPr>
            <a:xfrm>
              <a:off x="1389675" y="1816610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 userDrawn="1"/>
          </p:nvSpPr>
          <p:spPr>
            <a:xfrm>
              <a:off x="1309566" y="188747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 userDrawn="1"/>
          </p:nvSpPr>
          <p:spPr>
            <a:xfrm>
              <a:off x="1563573" y="188747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 userDrawn="1"/>
          </p:nvSpPr>
          <p:spPr>
            <a:xfrm>
              <a:off x="1544033" y="1620264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 userDrawn="1"/>
          </p:nvSpPr>
          <p:spPr>
            <a:xfrm>
              <a:off x="1612414" y="169451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 userDrawn="1"/>
          </p:nvSpPr>
          <p:spPr>
            <a:xfrm>
              <a:off x="1897675" y="169451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 userDrawn="1"/>
          </p:nvSpPr>
          <p:spPr>
            <a:xfrm>
              <a:off x="2077426" y="1843011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 userDrawn="1"/>
          </p:nvSpPr>
          <p:spPr>
            <a:xfrm>
              <a:off x="2319710" y="1843011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 userDrawn="1"/>
          </p:nvSpPr>
          <p:spPr>
            <a:xfrm>
              <a:off x="1237272" y="1656391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 userDrawn="1"/>
          </p:nvSpPr>
          <p:spPr>
            <a:xfrm>
              <a:off x="950060" y="166811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 userDrawn="1"/>
          </p:nvSpPr>
          <p:spPr>
            <a:xfrm>
              <a:off x="961784" y="1096644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 userDrawn="1"/>
          </p:nvSpPr>
          <p:spPr>
            <a:xfrm>
              <a:off x="1122002" y="1259299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 userDrawn="1"/>
          </p:nvSpPr>
          <p:spPr>
            <a:xfrm>
              <a:off x="1397490" y="1256867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 userDrawn="1"/>
          </p:nvSpPr>
          <p:spPr>
            <a:xfrm>
              <a:off x="1077054" y="1466374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 userDrawn="1"/>
          </p:nvSpPr>
          <p:spPr>
            <a:xfrm>
              <a:off x="1188429" y="1542107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 userDrawn="1"/>
          </p:nvSpPr>
          <p:spPr>
            <a:xfrm>
              <a:off x="1333013" y="146785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 userDrawn="1"/>
          </p:nvSpPr>
          <p:spPr>
            <a:xfrm>
              <a:off x="1672983" y="103898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 userDrawn="1"/>
          </p:nvSpPr>
          <p:spPr>
            <a:xfrm>
              <a:off x="1631955" y="122803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 userDrawn="1"/>
          </p:nvSpPr>
          <p:spPr>
            <a:xfrm>
              <a:off x="1889852" y="956916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 userDrawn="1"/>
          </p:nvSpPr>
          <p:spPr>
            <a:xfrm>
              <a:off x="1565515" y="99990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 userDrawn="1"/>
          </p:nvSpPr>
          <p:spPr>
            <a:xfrm>
              <a:off x="1936758" y="1036554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 userDrawn="1"/>
          </p:nvSpPr>
          <p:spPr>
            <a:xfrm>
              <a:off x="1921116" y="122803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 userDrawn="1"/>
          </p:nvSpPr>
          <p:spPr>
            <a:xfrm>
              <a:off x="1270498" y="1022396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 userDrawn="1"/>
          </p:nvSpPr>
          <p:spPr>
            <a:xfrm>
              <a:off x="1336921" y="1694512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 userDrawn="1"/>
          </p:nvSpPr>
          <p:spPr>
            <a:xfrm>
              <a:off x="1452196" y="59792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 userDrawn="1"/>
          </p:nvSpPr>
          <p:spPr>
            <a:xfrm>
              <a:off x="1409214" y="79912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 userDrawn="1"/>
          </p:nvSpPr>
          <p:spPr>
            <a:xfrm>
              <a:off x="1729634" y="59792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 userDrawn="1"/>
          </p:nvSpPr>
          <p:spPr>
            <a:xfrm>
              <a:off x="1692530" y="79912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 userDrawn="1"/>
          </p:nvSpPr>
          <p:spPr>
            <a:xfrm>
              <a:off x="1309566" y="449430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 userDrawn="1"/>
          </p:nvSpPr>
          <p:spPr>
            <a:xfrm>
              <a:off x="1516673" y="873378"/>
              <a:ext cx="160218" cy="148499"/>
            </a:xfrm>
            <a:prstGeom prst="rect">
              <a:avLst/>
            </a:prstGeom>
            <a:solidFill>
              <a:srgbClr val="F9F9F9">
                <a:alpha val="36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 userDrawn="1"/>
          </p:nvSpPr>
          <p:spPr>
            <a:xfrm>
              <a:off x="2378322" y="3317364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 userDrawn="1"/>
          </p:nvSpPr>
          <p:spPr>
            <a:xfrm>
              <a:off x="2378322" y="2949992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 userDrawn="1"/>
          </p:nvSpPr>
          <p:spPr>
            <a:xfrm>
              <a:off x="2239601" y="3236556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 userDrawn="1"/>
          </p:nvSpPr>
          <p:spPr>
            <a:xfrm>
              <a:off x="2390046" y="1984495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 userDrawn="1"/>
          </p:nvSpPr>
          <p:spPr>
            <a:xfrm>
              <a:off x="2016857" y="1221494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 userDrawn="1"/>
          </p:nvSpPr>
          <p:spPr>
            <a:xfrm>
              <a:off x="2355520" y="2779874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 userDrawn="1"/>
          </p:nvSpPr>
          <p:spPr>
            <a:xfrm>
              <a:off x="2355520" y="2532236"/>
              <a:ext cx="160218" cy="148499"/>
            </a:xfrm>
            <a:prstGeom prst="rect">
              <a:avLst/>
            </a:prstGeom>
            <a:solidFill>
              <a:srgbClr val="F9F9F9">
                <a:alpha val="53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90450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90701" y="4647385"/>
            <a:ext cx="1504964" cy="2028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072063"/>
            <a:ext cx="9155430" cy="93132"/>
          </a:xfrm>
          <a:prstGeom prst="rect">
            <a:avLst/>
          </a:prstGeom>
        </p:spPr>
      </p:pic>
      <p:pic>
        <p:nvPicPr>
          <p:cNvPr id="6" name="Picture 16"/>
          <p:cNvPicPr>
            <a:picLocks noChangeAspect="1"/>
          </p:cNvPicPr>
          <p:nvPr userDrawn="1"/>
        </p:nvPicPr>
        <p:blipFill>
          <a:blip r:embed="rId4" cstate="screen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81863" y="157163"/>
            <a:ext cx="1638300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53998"/>
            <a:ext cx="8229600" cy="8572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46088" y="1262063"/>
            <a:ext cx="8218487" cy="3473450"/>
          </a:xfrm>
        </p:spPr>
        <p:txBody>
          <a:bodyPr/>
          <a:lstStyle>
            <a:lvl1pPr marL="342900" indent="-342900">
              <a:buFont typeface="Wingdings" charset="2"/>
              <a:buChar char="v"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30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53998"/>
            <a:ext cx="82296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09791"/>
            <a:ext cx="8229600" cy="35899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230200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75" r:id="rId1"/>
    <p:sldLayoutId id="2147493567" r:id="rId2"/>
    <p:sldLayoutId id="2147493568" r:id="rId3"/>
    <p:sldLayoutId id="2147493569" r:id="rId4"/>
    <p:sldLayoutId id="2147493571" r:id="rId5"/>
    <p:sldLayoutId id="2147493572" r:id="rId6"/>
    <p:sldLayoutId id="2147493576" r:id="rId7"/>
    <p:sldLayoutId id="2147493577" r:id="rId8"/>
    <p:sldLayoutId id="2147493579" r:id="rId9"/>
  </p:sldLayoutIdLst>
  <p:timing>
    <p:tnLst>
      <p:par>
        <p:cTn id="1" dur="indefinite" restart="never" nodeType="tmRoot"/>
      </p:par>
    </p:tnLst>
  </p:timing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3600" b="1" kern="1200">
          <a:solidFill>
            <a:srgbClr val="0B111E"/>
          </a:solidFill>
          <a:latin typeface="Segoe UI Light"/>
          <a:ea typeface="ＭＳ Ｐゴシック" charset="0"/>
          <a:cs typeface="Segoe UI Light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rbel" charset="0"/>
          <a:ea typeface="ＭＳ Ｐゴシック" charset="0"/>
          <a:cs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rbel" charset="0"/>
          <a:ea typeface="ＭＳ Ｐゴシック" charset="0"/>
          <a:cs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rbel" charset="0"/>
          <a:ea typeface="ＭＳ Ｐゴシック" charset="0"/>
          <a:cs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rbel" charset="0"/>
          <a:ea typeface="ＭＳ Ｐゴシック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rbel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rbel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rbel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orbel" charset="0"/>
          <a:ea typeface="ＭＳ Ｐゴシック" charset="0"/>
          <a:cs typeface="ＭＳ Ｐゴシック" charset="0"/>
        </a:defRPr>
      </a:lvl9pPr>
    </p:titleStyle>
    <p:bodyStyle>
      <a:lvl1pPr marL="0" indent="0" algn="l" defTabSz="457200" rtl="0" eaLnBrk="1" fontAlgn="base" hangingPunct="1">
        <a:spcBef>
          <a:spcPct val="20000"/>
        </a:spcBef>
        <a:spcAft>
          <a:spcPct val="0"/>
        </a:spcAft>
        <a:buFont typeface="Wingdings" charset="2"/>
        <a:buNone/>
        <a:defRPr sz="2000" kern="1200">
          <a:solidFill>
            <a:srgbClr val="0B111E"/>
          </a:solidFill>
          <a:latin typeface="Segoe UI Light"/>
          <a:ea typeface="ＭＳ Ｐゴシック" charset="0"/>
          <a:cs typeface="Segoe UI Light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Wingdings" charset="2"/>
        <a:buChar char="§"/>
        <a:defRPr sz="2000" kern="1200">
          <a:solidFill>
            <a:srgbClr val="0B111E"/>
          </a:solidFill>
          <a:latin typeface="Segoe UI Light"/>
          <a:ea typeface="ＭＳ Ｐゴシック" charset="0"/>
          <a:cs typeface="Segoe UI Light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Lucida Grande"/>
        <a:buChar char="-"/>
        <a:defRPr sz="2000" kern="1200">
          <a:solidFill>
            <a:srgbClr val="0B111E"/>
          </a:solidFill>
          <a:latin typeface="Segoe UI Light"/>
          <a:ea typeface="ＭＳ Ｐゴシック" charset="0"/>
          <a:cs typeface="Segoe UI Light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Wingdings" charset="2"/>
        <a:buChar char="v"/>
        <a:defRPr sz="2000" kern="1200">
          <a:solidFill>
            <a:schemeClr val="accent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Wingdings" charset="2"/>
        <a:buChar char="v"/>
        <a:defRPr sz="2000" kern="1200">
          <a:solidFill>
            <a:schemeClr val="accent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 smtClean="0"/>
              <a:t>Making your apps more resilient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733140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801585" y="1028641"/>
            <a:ext cx="5671457" cy="3243943"/>
          </a:xfrm>
          <a:prstGeom prst="round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1905000" y="2122714"/>
            <a:ext cx="5464629" cy="16546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264228" y="963326"/>
            <a:ext cx="4572000" cy="113877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HELLO</a:t>
            </a:r>
            <a:r>
              <a:rPr lang="en-US" sz="2800" dirty="0">
                <a:solidFill>
                  <a:schemeClr val="bg1"/>
                </a:solidFill>
              </a:rPr>
              <a:t/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MY NAME IS</a:t>
            </a:r>
          </a:p>
        </p:txBody>
      </p:sp>
    </p:spTree>
    <p:extLst>
      <p:ext uri="{BB962C8B-B14F-4D97-AF65-F5344CB8AC3E}">
        <p14:creationId xmlns:p14="http://schemas.microsoft.com/office/powerpoint/2010/main" val="571254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457200" y="1209791"/>
            <a:ext cx="8119241" cy="923809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Over the next two days we will be working with several existing applications; our goal is to apply various techniques to these apps to: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will </a:t>
            </a:r>
            <a:r>
              <a:rPr lang="en-US" dirty="0" smtClean="0"/>
              <a:t>be doing</a:t>
            </a:r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158357" y="2287055"/>
            <a:ext cx="1864490" cy="1773592"/>
            <a:chOff x="273082" y="2455220"/>
            <a:chExt cx="1864490" cy="177359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5501" y="2455220"/>
              <a:ext cx="1411009" cy="1128807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273082" y="3582481"/>
              <a:ext cx="18644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Segoe UI Light"/>
                  <a:cs typeface="Segoe UI Light"/>
                </a:rPr>
                <a:t>Keep our </a:t>
              </a:r>
              <a:r>
                <a:rPr lang="en-US" smtClean="0">
                  <a:latin typeface="Segoe UI Light"/>
                  <a:cs typeface="Segoe UI Light"/>
                </a:rPr>
                <a:t>UI fluid and responsive </a:t>
              </a:r>
              <a:endParaRPr lang="en-US" dirty="0" smtClean="0">
                <a:latin typeface="Segoe UI Light"/>
                <a:cs typeface="Segoe UI Light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612587" y="2326011"/>
            <a:ext cx="3099617" cy="1734636"/>
            <a:chOff x="1864740" y="2588766"/>
            <a:chExt cx="3099617" cy="1734636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864740" y="2588766"/>
              <a:ext cx="3099617" cy="1049350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2350375" y="3677071"/>
              <a:ext cx="212834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Segoe UI Light"/>
                  <a:cs typeface="Segoe UI Light"/>
                </a:rPr>
                <a:t>Maximize our code sharing surface</a:t>
              </a:r>
              <a:endParaRPr lang="en-US" dirty="0" smtClean="0">
                <a:latin typeface="Segoe UI Light"/>
                <a:cs typeface="Segoe UI Light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142247" y="2241928"/>
            <a:ext cx="1632987" cy="1818719"/>
            <a:chOff x="4808159" y="2506230"/>
            <a:chExt cx="1632987" cy="1818719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085753" y="2506230"/>
              <a:ext cx="1077798" cy="1077798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4808159" y="3678618"/>
              <a:ext cx="16329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Segoe UI Light"/>
                  <a:cs typeface="Segoe UI Light"/>
                </a:rPr>
                <a:t>Automate our app testing</a:t>
              </a:r>
              <a:endParaRPr lang="en-US" dirty="0" smtClean="0">
                <a:latin typeface="Segoe UI Light"/>
                <a:cs typeface="Segoe UI Light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704662" y="2326011"/>
            <a:ext cx="1632987" cy="1736183"/>
            <a:chOff x="6551896" y="2588766"/>
            <a:chExt cx="1632987" cy="1736183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6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6809806" y="2588766"/>
              <a:ext cx="1113596" cy="1113596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/>
          </p:nvSpPr>
          <p:spPr>
            <a:xfrm>
              <a:off x="6551896" y="3678618"/>
              <a:ext cx="16329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mtClean="0">
                  <a:latin typeface="Segoe UI Light"/>
                  <a:cs typeface="Segoe UI Light"/>
                </a:rPr>
                <a:t>Secure our app's data</a:t>
              </a:r>
              <a:endParaRPr lang="en-US" dirty="0" smtClean="0">
                <a:latin typeface="Segoe UI Light"/>
                <a:cs typeface="Segoe UI Light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149036" y="2001549"/>
            <a:ext cx="1762519" cy="2060644"/>
            <a:chOff x="7138526" y="2169714"/>
            <a:chExt cx="1762519" cy="2060644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138526" y="2169714"/>
              <a:ext cx="1762519" cy="1762519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7203293" y="3584027"/>
              <a:ext cx="16329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latin typeface="Segoe UI Light"/>
                  <a:cs typeface="Segoe UI Light"/>
                </a:rPr>
                <a:t>Collect metrics in production</a:t>
              </a:r>
              <a:endParaRPr lang="en-US" dirty="0" smtClean="0">
                <a:latin typeface="Segoe UI Light"/>
                <a:cs typeface="Segoe UI Ligh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24375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457200" y="1209791"/>
            <a:ext cx="4871545" cy="3200400"/>
          </a:xfrm>
        </p:spPr>
        <p:txBody>
          <a:bodyPr/>
          <a:lstStyle/>
          <a:p>
            <a:pPr marL="342900" indent="-342900">
              <a:buFont typeface="Wingdings" charset="2"/>
              <a:buChar char="§"/>
            </a:pPr>
            <a:r>
              <a:rPr lang="en-US" dirty="0" smtClean="0"/>
              <a:t>Keeping your apps responsive</a:t>
            </a:r>
          </a:p>
          <a:p>
            <a:pPr marL="342900" indent="-342900">
              <a:buFont typeface="Wingdings" charset="2"/>
              <a:buChar char="§"/>
            </a:pPr>
            <a:r>
              <a:rPr lang="en-US" dirty="0" smtClean="0"/>
              <a:t>Design patterns for cross-platform code sharing</a:t>
            </a:r>
          </a:p>
          <a:p>
            <a:pPr marL="342900" indent="-342900">
              <a:buFont typeface="Wingdings" charset="2"/>
              <a:buChar char="§"/>
            </a:pPr>
            <a:r>
              <a:rPr lang="en-US" dirty="0" smtClean="0"/>
              <a:t>UI and Unit Testing with Xamarin</a:t>
            </a:r>
          </a:p>
          <a:p>
            <a:pPr marL="342900" indent="-342900">
              <a:buFont typeface="Wingdings" charset="2"/>
              <a:buChar char="§"/>
            </a:pPr>
            <a:r>
              <a:rPr lang="en-US" dirty="0" smtClean="0"/>
              <a:t>Securing Local Data</a:t>
            </a:r>
          </a:p>
          <a:p>
            <a:pPr marL="342900" indent="-342900">
              <a:buFont typeface="Wingdings" charset="2"/>
              <a:buChar char="§"/>
            </a:pPr>
            <a:r>
              <a:rPr lang="en-US" dirty="0" smtClean="0"/>
              <a:t>Authenticating with </a:t>
            </a:r>
            <a:r>
              <a:rPr lang="en-US" dirty="0" err="1" smtClean="0"/>
              <a:t>Oauth</a:t>
            </a:r>
            <a:endParaRPr lang="en-US" dirty="0" smtClean="0"/>
          </a:p>
          <a:p>
            <a:pPr marL="342900" indent="-342900">
              <a:buFont typeface="Wingdings" charset="2"/>
              <a:buChar char="§"/>
            </a:pPr>
            <a:r>
              <a:rPr lang="en-US" dirty="0" smtClean="0"/>
              <a:t>Gathering analytics with </a:t>
            </a:r>
            <a:r>
              <a:rPr lang="en-US" dirty="0" err="1" smtClean="0"/>
              <a:t>Xamarin.Insights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2-Day Agenda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67"/>
          <a:stretch/>
        </p:blipFill>
        <p:spPr>
          <a:xfrm>
            <a:off x="5595257" y="0"/>
            <a:ext cx="3548743" cy="515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97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55" y="-478971"/>
            <a:ext cx="9209312" cy="613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705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de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 cmpd="sng">
          <a:solidFill>
            <a:schemeClr val="accent4"/>
          </a:solidFill>
          <a:headEnd type="none" w="med" len="med"/>
          <a:tailEnd type="arrow" w="med" len="med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dirty="0" smtClean="0">
            <a:latin typeface="Segoe UI Light"/>
            <a:cs typeface="Segoe UI Ligh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53DDF8EE-968C-4E35-A118-F75EA5FC3519}" vid="{A5ACE483-A6D3-47D2-8AB5-2012147F35D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3163</TotalTime>
  <Words>272</Words>
  <Application>Microsoft Macintosh PowerPoint</Application>
  <PresentationFormat>On-screen Show (16:9)</PresentationFormat>
  <Paragraphs>30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Calibri</vt:lpstr>
      <vt:lpstr>Corbel</vt:lpstr>
      <vt:lpstr>Lucida Grande</vt:lpstr>
      <vt:lpstr>ＭＳ Ｐゴシック</vt:lpstr>
      <vt:lpstr>Segoe UI Light</vt:lpstr>
      <vt:lpstr>Wingdings</vt:lpstr>
      <vt:lpstr>Arial</vt:lpstr>
      <vt:lpstr>SlideTemplate</vt:lpstr>
      <vt:lpstr>Making your apps more resilient</vt:lpstr>
      <vt:lpstr>PowerPoint Presentation</vt:lpstr>
      <vt:lpstr>What we will be doing</vt:lpstr>
      <vt:lpstr>2-Day Agenda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Mark Smith</cp:lastModifiedBy>
  <cp:revision>1020</cp:revision>
  <cp:lastPrinted>2015-08-19T10:10:40Z</cp:lastPrinted>
  <dcterms:created xsi:type="dcterms:W3CDTF">2010-04-12T23:12:02Z</dcterms:created>
  <dcterms:modified xsi:type="dcterms:W3CDTF">2016-02-09T10:32:56Z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